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5ceb2310e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5ceb2310e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5ceb2310e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5ceb2310e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5ceb2310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5ceb2310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5ceb2310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5ceb2310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5ceb2310e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5ceb2310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5ceb2310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5ceb2310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5ceb2310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5ceb2310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5ceb2310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5ceb2310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5ceb2310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5ceb2310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5ceb2310e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5ceb2310e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819825"/>
            <a:ext cx="8520600" cy="105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80"/>
              <a:t>The Foreign NGO Law:</a:t>
            </a:r>
            <a:endParaRPr sz="30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80"/>
              <a:t>What Official Data Do (and Don’t) Tell Us</a:t>
            </a:r>
            <a:endParaRPr sz="30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872213"/>
            <a:ext cx="8520600" cy="4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Jessica Batke, Senior Editor, ChinaFile</a:t>
            </a:r>
            <a:endParaRPr sz="19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4513" y="2493465"/>
            <a:ext cx="1954976" cy="152975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4294967295" type="body"/>
          </p:nvPr>
        </p:nvSpPr>
        <p:spPr>
          <a:xfrm>
            <a:off x="3047100" y="4515225"/>
            <a:ext cx="3049800" cy="3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1500"/>
              <a:t>Data cut-off: September 30, 2021</a:t>
            </a:r>
            <a:endParaRPr i="1"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58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Official Data Don’t Tell us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627600" y="1266125"/>
            <a:ext cx="7888800" cy="34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international NGOs applied or filed and were rejected. What sort of work do they do, where are they from, who were their proposed partners?</a:t>
            </a:r>
            <a:endParaRPr/>
          </a:p>
          <a:p>
            <a:pPr indent="-342900" lvl="0" marL="457200" rtl="0" algn="ctr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comprehensive list of international NGOs that have left China since 2017, or who have decided against entering</a:t>
            </a:r>
            <a:endParaRPr/>
          </a:p>
          <a:p>
            <a:pPr indent="-342900" lvl="0" marL="457200" rtl="0" algn="ctr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comprehensive list of domestic NGOs that have lost their international funders / partners</a:t>
            </a:r>
            <a:endParaRPr/>
          </a:p>
          <a:p>
            <a:pPr indent="-342900" lvl="0" marL="457200" rtl="0" algn="ctr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Pandemic effects vs. longer-term trends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6437" y="1604940"/>
            <a:ext cx="2471125" cy="193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3"/>
          <p:cNvSpPr txBox="1"/>
          <p:nvPr/>
        </p:nvSpPr>
        <p:spPr>
          <a:xfrm>
            <a:off x="3336425" y="3538575"/>
            <a:ext cx="247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chinafile.com/ngo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33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Official Ministry of Public Security Data Tell Us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627600" y="919150"/>
            <a:ext cx="7888800" cy="9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NGOs have </a:t>
            </a:r>
            <a:r>
              <a:rPr i="1" lang="en"/>
              <a:t>successfully</a:t>
            </a:r>
            <a:r>
              <a:rPr lang="en"/>
              <a:t> registered Representative Offices</a:t>
            </a:r>
            <a:endParaRPr/>
          </a:p>
          <a:p>
            <a:pPr indent="-342900" lvl="0" marL="457200" rtl="0" algn="ctr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Which NGOs have</a:t>
            </a:r>
            <a:r>
              <a:rPr lang="en"/>
              <a:t> </a:t>
            </a:r>
            <a:r>
              <a:rPr i="1" lang="en"/>
              <a:t>successfully</a:t>
            </a:r>
            <a:r>
              <a:rPr lang="en"/>
              <a:t> </a:t>
            </a:r>
            <a:r>
              <a:rPr lang="en"/>
              <a:t>filed for Temporary Activities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0939" y="1946675"/>
            <a:ext cx="3745460" cy="3004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7600" y="1946675"/>
            <a:ext cx="3803226" cy="300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7177850" y="1607350"/>
            <a:ext cx="1773000" cy="302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591 registrations total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Slow decline over time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n" sz="1600"/>
              <a:t>Pandemic effects vs. settling out?</a:t>
            </a:r>
            <a:endParaRPr sz="160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600" y="372325"/>
            <a:ext cx="7004075" cy="433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7118950" y="2203850"/>
            <a:ext cx="1924800" cy="245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3,717</a:t>
            </a:r>
            <a:r>
              <a:rPr lang="en" sz="1600"/>
              <a:t> total filings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Slow decline since 2019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n" sz="1600"/>
              <a:t>Pandemic effects vs. settling out?</a:t>
            </a:r>
            <a:endParaRPr sz="16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25" y="483563"/>
            <a:ext cx="6836723" cy="4176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37675" y="1404225"/>
            <a:ext cx="2112000" cy="34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Wide range of registrations </a:t>
            </a:r>
            <a:r>
              <a:rPr lang="en" sz="1600"/>
              <a:t>around</a:t>
            </a:r>
            <a:r>
              <a:rPr lang="en" sz="1600"/>
              <a:t> the country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&gt; 100 in Beijing, Shanghai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n" sz="1600"/>
              <a:t>None in Shanxi, Xinjiang, Xinjiang Bingtuan</a:t>
            </a:r>
            <a:endParaRPr sz="160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9950" y="213000"/>
            <a:ext cx="5506400" cy="4640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195575" y="1330350"/>
            <a:ext cx="1977300" cy="34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Slightly different mix of places people are working under “temporary activities”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n" sz="1600"/>
              <a:t>&gt; </a:t>
            </a:r>
            <a:r>
              <a:rPr lang="en" sz="1600"/>
              <a:t>1,000 activities in Guangdong province</a:t>
            </a:r>
            <a:endParaRPr sz="1600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1775" y="152400"/>
            <a:ext cx="5676543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6473425" y="1699700"/>
            <a:ext cx="2216100" cy="28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1000"/>
              </a:spcAft>
              <a:buSzPts val="1600"/>
              <a:buChar char="●"/>
            </a:pPr>
            <a:r>
              <a:rPr lang="en" sz="1600"/>
              <a:t>Over half of registered offices representing trade or industry interests</a:t>
            </a:r>
            <a:endParaRPr sz="160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850" y="295525"/>
            <a:ext cx="5714116" cy="4543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6196400" y="1962900"/>
            <a:ext cx="24642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1000"/>
              </a:spcAft>
              <a:buSzPts val="1600"/>
              <a:buChar char="●"/>
            </a:pPr>
            <a:r>
              <a:rPr lang="en" sz="1600"/>
              <a:t>Just over half of activities education-related</a:t>
            </a:r>
            <a:endParaRPr sz="1600"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41100"/>
            <a:ext cx="5621449" cy="466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76325" y="1573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Can Infer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627600" y="2249400"/>
            <a:ext cx="7888800" cy="12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types of work are preferred (education, trade) and which are discouraged (media, LGBTQ+)</a:t>
            </a:r>
            <a:endParaRPr/>
          </a:p>
          <a:p>
            <a:pPr indent="-342900" lvl="0" marL="457200" rtl="0" algn="ctr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Which provinces are interested in engaging with international NGOs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