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3" r:id="rId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C8FD46-A93D-4B66-8B64-233B82736991}" v="1" dt="2021-10-12T16:36:05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0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Sidel" userId="ff1a8b16-af4c-43d5-b2c5-6823c6dbb35c" providerId="ADAL" clId="{63C8FD46-A93D-4B66-8B64-233B82736991}"/>
    <pc:docChg chg="custSel modSld">
      <pc:chgData name="Mark Sidel" userId="ff1a8b16-af4c-43d5-b2c5-6823c6dbb35c" providerId="ADAL" clId="{63C8FD46-A93D-4B66-8B64-233B82736991}" dt="2021-10-12T16:34:37.188" v="176" actId="20577"/>
      <pc:docMkLst>
        <pc:docMk/>
      </pc:docMkLst>
      <pc:sldChg chg="modSp mod">
        <pc:chgData name="Mark Sidel" userId="ff1a8b16-af4c-43d5-b2c5-6823c6dbb35c" providerId="ADAL" clId="{63C8FD46-A93D-4B66-8B64-233B82736991}" dt="2021-10-12T16:34:37.188" v="176" actId="20577"/>
        <pc:sldMkLst>
          <pc:docMk/>
          <pc:sldMk cId="739713372" sldId="256"/>
        </pc:sldMkLst>
        <pc:spChg chg="mod">
          <ac:chgData name="Mark Sidel" userId="ff1a8b16-af4c-43d5-b2c5-6823c6dbb35c" providerId="ADAL" clId="{63C8FD46-A93D-4B66-8B64-233B82736991}" dt="2021-10-12T16:34:37.188" v="176" actId="20577"/>
          <ac:spMkLst>
            <pc:docMk/>
            <pc:sldMk cId="739713372" sldId="256"/>
            <ac:spMk id="3" creationId="{00000000-0000-0000-0000-000000000000}"/>
          </ac:spMkLst>
        </pc:spChg>
      </pc:sldChg>
      <pc:sldChg chg="modSp mod">
        <pc:chgData name="Mark Sidel" userId="ff1a8b16-af4c-43d5-b2c5-6823c6dbb35c" providerId="ADAL" clId="{63C8FD46-A93D-4B66-8B64-233B82736991}" dt="2021-10-12T16:27:24.711" v="27" actId="20577"/>
        <pc:sldMkLst>
          <pc:docMk/>
          <pc:sldMk cId="2257293287" sldId="273"/>
        </pc:sldMkLst>
        <pc:spChg chg="mod">
          <ac:chgData name="Mark Sidel" userId="ff1a8b16-af4c-43d5-b2c5-6823c6dbb35c" providerId="ADAL" clId="{63C8FD46-A93D-4B66-8B64-233B82736991}" dt="2021-10-12T16:27:24.711" v="27" actId="20577"/>
          <ac:spMkLst>
            <pc:docMk/>
            <pc:sldMk cId="2257293287" sldId="27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73C1EDF-D212-1748-AB4D-9328A4AD4AB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5EED31C-C1DF-6F43-9A67-4EE5FB8754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30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1CAB2C-0A4A-441C-8FAA-1EFD93841702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F665E0B-62F4-4F99-B09A-CD70107079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5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34E4-267E-4B15-8B98-DF7ECE43F651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A550-73FA-4A82-8934-652F7BC64784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7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A19A-4BEB-41DA-B891-1D77435D5870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1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C32-270E-4C0E-A06C-007B2ABA93E4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0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395-A4BE-45D9-BFD8-73A544DFE11A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7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E5ED-034C-434A-9121-06464E7E2162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992-894D-479E-96F3-BB1932F9EAF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2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05F1-4C99-4B76-87F8-1999DE1582C6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3E81-4607-4FAC-8304-4141554A4CBA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7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A310-218F-453F-9E5B-1890957AB696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3650-DCC3-44C9-B501-23A55C06F461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2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A5A5-AEAF-4837-818A-6A392FFD9D3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USALI NYU October 13, 2021 Sidel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1904-08C6-4184-BA99-7C74F0B3C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4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620000" cy="1142999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/>
              <a:t>The Future of Overseas NGOs in China</a:t>
            </a:r>
            <a:br>
              <a:rPr lang="en-US" sz="2400" b="1" i="1" dirty="0"/>
            </a:br>
            <a:r>
              <a:rPr lang="en-US" sz="2400" b="1" i="1" dirty="0"/>
              <a:t>US-Asia Law Institute, NYU</a:t>
            </a:r>
            <a:br>
              <a:rPr lang="en-US" sz="2400" b="1" i="1" dirty="0"/>
            </a:br>
            <a:r>
              <a:rPr lang="en-US" sz="2400" b="1" i="1" dirty="0"/>
              <a:t>October 13, 2021</a:t>
            </a:r>
            <a:br>
              <a:rPr lang="en-US" sz="2400" b="1" i="1" dirty="0"/>
            </a:br>
            <a:r>
              <a:rPr lang="en-US" sz="2400" b="1" i="1" dirty="0"/>
              <a:t>Mark Sidel (UW-Madison and ICNL)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848600" cy="3124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Following on Jessica 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Batke’s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 superb overview, some recent themes to highlight:</a:t>
            </a:r>
          </a:p>
          <a:p>
            <a:pPr algn="l">
              <a:spcBef>
                <a:spcPts val="0"/>
              </a:spcBef>
            </a:pPr>
            <a:endParaRPr lang="en-US" sz="220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ntegration of Article 53 institutions into ONGO frameworks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Expanding national security frameworks into Hong Kong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The primacy of the provincial in ONGO administration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ONGO and the policy process:  Crisis aid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ONGO and the policy process:  New hybrid forms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Domestic charity law reforms and potential impact on ONGOs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l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br>
              <a:rPr lang="en-US" sz="2100" dirty="0">
                <a:solidFill>
                  <a:schemeClr val="tx1"/>
                </a:solidFill>
              </a:rPr>
            </a:br>
            <a:br>
              <a:rPr lang="en-US" sz="21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971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The Future of Overseas NGOs in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/>
              <a:t>The full integration of Article 53 universities and research institutions – the death of the Article 53 carve-out that never was</a:t>
            </a:r>
          </a:p>
          <a:p>
            <a:pPr lvl="1"/>
            <a:r>
              <a:rPr lang="en-US" sz="1600" dirty="0"/>
              <a:t>The inherent contradictions in the original "carve-out" policy</a:t>
            </a:r>
          </a:p>
          <a:p>
            <a:pPr lvl="1"/>
            <a:r>
              <a:rPr lang="en-US" sz="1600" dirty="0"/>
              <a:t>Sharply strengthened Party and internal security roles in universities/research bodies</a:t>
            </a:r>
          </a:p>
          <a:p>
            <a:pPr lvl="1"/>
            <a:r>
              <a:rPr lang="en-US" sz="1600" dirty="0"/>
              <a:t>MPS (mostly provincial) much closer work on ONGO matters with universities and research institutions and clear extension of jurisdiction</a:t>
            </a:r>
          </a:p>
          <a:p>
            <a:pPr lvl="1"/>
            <a:r>
              <a:rPr lang="en-US" sz="1600" dirty="0"/>
              <a:t>New procedures for projects/relationships with ONGOs and foundations</a:t>
            </a:r>
          </a:p>
          <a:p>
            <a:pPr lvl="1"/>
            <a:r>
              <a:rPr lang="en-US" sz="1600" dirty="0"/>
              <a:t>New rules on international academic exchanges, online and travel</a:t>
            </a:r>
          </a:p>
          <a:p>
            <a:r>
              <a:rPr lang="en-US" sz="1800" dirty="0"/>
              <a:t>ONGO and the expansion of national security frameworks into Hong Kong</a:t>
            </a:r>
          </a:p>
          <a:p>
            <a:r>
              <a:rPr lang="en-US" sz="1800" dirty="0"/>
              <a:t>The primacy of the provincial in much day-to-day ONGO administration</a:t>
            </a:r>
          </a:p>
          <a:p>
            <a:r>
              <a:rPr lang="en-US" sz="1800" dirty="0"/>
              <a:t>ONGO and the policy process:  Crisis aid</a:t>
            </a:r>
          </a:p>
          <a:p>
            <a:r>
              <a:rPr lang="en-US" sz="1800" dirty="0"/>
              <a:t>ONGO and the policy process:  New hybrid purpose entities (</a:t>
            </a:r>
            <a:r>
              <a:rPr lang="en-US" sz="1800" dirty="0" err="1"/>
              <a:t>ie</a:t>
            </a:r>
            <a:r>
              <a:rPr lang="en-US" sz="1800" dirty="0"/>
              <a:t> CEPI, Shanghai)</a:t>
            </a:r>
          </a:p>
          <a:p>
            <a:r>
              <a:rPr lang="en-US" sz="1800" dirty="0"/>
              <a:t>The very interesting emerging debate about the revision of the domestic Charity Law – impact on ONGO implementation or strategy?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904-08C6-4184-BA99-7C74F0B3C687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F4A7F-D956-400C-A5BF-DF818F90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USALI NYU October 13, 2021 Sidel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9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255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The Future of Overseas NGOs in China US-Asia Law Institute, NYU October 13, 2021 Mark Sidel (UW-Madison and ICNL)</vt:lpstr>
      <vt:lpstr>The Future of Overseas NGOs in China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Regulation, Policies and Practices in the United States</dc:title>
  <dc:creator>Mark Sidel</dc:creator>
  <cp:lastModifiedBy>Mark Sidel</cp:lastModifiedBy>
  <cp:revision>173</cp:revision>
  <cp:lastPrinted>2016-06-20T14:24:06Z</cp:lastPrinted>
  <dcterms:created xsi:type="dcterms:W3CDTF">2013-06-02T16:49:02Z</dcterms:created>
  <dcterms:modified xsi:type="dcterms:W3CDTF">2021-10-12T16:36:31Z</dcterms:modified>
</cp:coreProperties>
</file>